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19"/>
  </p:notesMasterIdLst>
  <p:handoutMasterIdLst>
    <p:handoutMasterId r:id="rId20"/>
  </p:handoutMasterIdLst>
  <p:sldIdLst>
    <p:sldId id="269" r:id="rId5"/>
    <p:sldId id="284" r:id="rId6"/>
    <p:sldId id="280" r:id="rId7"/>
    <p:sldId id="273" r:id="rId8"/>
    <p:sldId id="274" r:id="rId9"/>
    <p:sldId id="275" r:id="rId10"/>
    <p:sldId id="281" r:id="rId11"/>
    <p:sldId id="270" r:id="rId12"/>
    <p:sldId id="276" r:id="rId13"/>
    <p:sldId id="277" r:id="rId14"/>
    <p:sldId id="282" r:id="rId15"/>
    <p:sldId id="285" r:id="rId16"/>
    <p:sldId id="286" r:id="rId17"/>
    <p:sldId id="287" r:id="rId18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1770307-6B91-438D-A46B-D95BE458A4C6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2024-08-28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5E15FE1-EE89-40D2-8831-5BB566018002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4E81925-CA98-455D-A45B-7A71D36D905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9050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9701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8325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85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9775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5788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그룹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 rtlCol="0"/>
          <a:lstStyle>
            <a:lvl1pPr algn="ctr">
              <a:defRPr sz="13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73C764F-AFD9-4328-AE14-0572014F136E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B80E0B4-56F3-442E-92EF-031FA2A69B8A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3ABEC9-6D1B-4452-B4D9-0C5AB76A7B41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72AB43E-9FE1-4236-B7C5-940BF40C56BE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그룹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직선 연결선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fld id="{1958A2C8-5E47-4554-B75C-B6E8D461932C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1D66626-5F19-4E4E-807B-0173E9D7B18A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64CD448-B973-4753-ACDB-BD22860D24C5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E5C8B0-7B74-4D2E-A735-E7DAFBD471C0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E0734A4-BC19-497F-8566-A77BECFF0BBA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 rtlCol="0"/>
          <a:lstStyle>
            <a:lvl1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6DEC835-4845-4C30-8EDC-97E7CD2DA91F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2" name="직사각형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rtlCol="0"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7B3ACFA-1D78-44F7-B45F-945D3331BF4E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0" name="직사각형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6012827-CF52-426C-8712-73977BF23717}" type="datetime1">
              <a:rPr lang="ko-KR" altLang="en-US" smtClean="0"/>
              <a:pPr/>
              <a:t>2024-08-28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배경에 있는 흰색 실크 레이어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직사각형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461504"/>
          </a:xfrm>
        </p:spPr>
        <p:txBody>
          <a:bodyPr rtlCol="0">
            <a:normAutofit/>
          </a:bodyPr>
          <a:lstStyle/>
          <a:p>
            <a:r>
              <a:rPr lang="en-US" altLang="ko-KR" dirty="0" smtClean="0"/>
              <a:t>DB_</a:t>
            </a:r>
            <a:r>
              <a:rPr lang="ko-KR" altLang="en-US" dirty="0" smtClean="0"/>
              <a:t>테이블 설계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sp>
        <p:nvSpPr>
          <p:cNvPr id="4" name="부제목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정지용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30200" y="559477"/>
            <a:ext cx="20457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/>
              <a:t>시나리오 </a:t>
            </a:r>
            <a:r>
              <a:rPr lang="en-US" altLang="ko-KR" sz="3000" b="1" dirty="0"/>
              <a:t>2</a:t>
            </a:r>
            <a:endParaRPr lang="ko-KR" altLang="en-US" sz="3000" b="1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330200" y="1126176"/>
            <a:ext cx="4251618" cy="656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r>
              <a:rPr lang="ko-KR" altLang="en-US" sz="3000" b="1" dirty="0" smtClean="0"/>
              <a:t>증빙자료</a:t>
            </a:r>
            <a:endParaRPr lang="ko-KR" altLang="en-US" sz="3000" b="1" dirty="0"/>
          </a:p>
        </p:txBody>
      </p:sp>
      <p:grpSp>
        <p:nvGrpSpPr>
          <p:cNvPr id="19" name="그룹 18"/>
          <p:cNvGrpSpPr/>
          <p:nvPr/>
        </p:nvGrpSpPr>
        <p:grpSpPr>
          <a:xfrm>
            <a:off x="333668" y="1940120"/>
            <a:ext cx="7080250" cy="1752600"/>
            <a:chOff x="333668" y="1940120"/>
            <a:chExt cx="7080250" cy="1752600"/>
          </a:xfrm>
        </p:grpSpPr>
        <p:sp>
          <p:nvSpPr>
            <p:cNvPr id="10" name="직사각형 9"/>
            <p:cNvSpPr/>
            <p:nvPr/>
          </p:nvSpPr>
          <p:spPr>
            <a:xfrm>
              <a:off x="4581818" y="1940120"/>
              <a:ext cx="2832100" cy="1752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b="1" dirty="0" smtClean="0">
                  <a:solidFill>
                    <a:schemeClr val="tx1"/>
                  </a:solidFill>
                </a:rPr>
                <a:t>- TABLE CLIENT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ID VARCHAR2(8) 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E_ID VARCHAR2(10)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NAME VARCHAR2(10)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GENDER VARCHAR2(2)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POINT NUMBER(6,2)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333668" y="1947960"/>
              <a:ext cx="2832100" cy="14810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b="1" dirty="0" smtClean="0">
                  <a:solidFill>
                    <a:schemeClr val="tx1"/>
                  </a:solidFill>
                </a:rPr>
                <a:t>- TABLE EVENT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E_ID VARCHAR2(10)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NO VARCHAR2(3)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NAME VARCHAR2(20)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E_DATE DATE</a:t>
              </a:r>
            </a:p>
          </p:txBody>
        </p:sp>
        <p:cxnSp>
          <p:nvCxnSpPr>
            <p:cNvPr id="3" name="꺾인 연결선 2"/>
            <p:cNvCxnSpPr/>
            <p:nvPr/>
          </p:nvCxnSpPr>
          <p:spPr>
            <a:xfrm>
              <a:off x="3165768" y="2374900"/>
              <a:ext cx="1416050" cy="313579"/>
            </a:xfrm>
            <a:prstGeom prst="bentConnector3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/>
            <p:cNvSpPr/>
            <p:nvPr/>
          </p:nvSpPr>
          <p:spPr>
            <a:xfrm>
              <a:off x="3165768" y="2032974"/>
              <a:ext cx="4571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smtClean="0"/>
                <a:t>PK</a:t>
              </a:r>
              <a:endParaRPr lang="en-US" altLang="ko-KR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202954" y="2344547"/>
              <a:ext cx="4331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FK</a:t>
              </a:r>
            </a:p>
          </p:txBody>
        </p:sp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626" y="5054600"/>
            <a:ext cx="5462516" cy="1443154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7290" y="2907166"/>
            <a:ext cx="4296852" cy="1953115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6381626" y="5397499"/>
            <a:ext cx="663892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8305800" y="3251199"/>
            <a:ext cx="663892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36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b="1" dirty="0" smtClean="0"/>
              <a:t>시나리오 </a:t>
            </a:r>
            <a:r>
              <a:rPr lang="en-US" altLang="ko-KR" b="1" dirty="0" smtClean="0"/>
              <a:t>1 &amp; 2</a:t>
            </a:r>
            <a:endParaRPr lang="ko-KR" altLang="en-US" b="1" dirty="0"/>
          </a:p>
        </p:txBody>
      </p:sp>
      <p:grpSp>
        <p:nvGrpSpPr>
          <p:cNvPr id="3" name="그룹 2"/>
          <p:cNvGrpSpPr/>
          <p:nvPr/>
        </p:nvGrpSpPr>
        <p:grpSpPr>
          <a:xfrm>
            <a:off x="333668" y="1940120"/>
            <a:ext cx="7080250" cy="1752600"/>
            <a:chOff x="333668" y="1940120"/>
            <a:chExt cx="7080250" cy="1752600"/>
          </a:xfrm>
        </p:grpSpPr>
        <p:sp>
          <p:nvSpPr>
            <p:cNvPr id="4" name="직사각형 3"/>
            <p:cNvSpPr/>
            <p:nvPr/>
          </p:nvSpPr>
          <p:spPr>
            <a:xfrm>
              <a:off x="4581818" y="1940120"/>
              <a:ext cx="2832100" cy="1752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b="1" dirty="0" smtClean="0">
                  <a:solidFill>
                    <a:schemeClr val="tx1"/>
                  </a:solidFill>
                </a:rPr>
                <a:t>- TABLE CLIENT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ID VARCHAR2(8) 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E_ID VARCHAR2(10)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NAME VARCHAR2(10)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GENDER VARCHAR2(2)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POINT NUMBER(6,2)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333668" y="1947960"/>
              <a:ext cx="2832100" cy="14810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b="1" dirty="0" smtClean="0">
                  <a:solidFill>
                    <a:schemeClr val="tx1"/>
                  </a:solidFill>
                </a:rPr>
                <a:t>- TABLE EVENT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E_ID VARCHAR2(10)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NO VARCHAR2(3)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NAME VARCHAR2(20)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E_DATE DATE</a:t>
              </a:r>
            </a:p>
          </p:txBody>
        </p:sp>
        <p:cxnSp>
          <p:nvCxnSpPr>
            <p:cNvPr id="6" name="꺾인 연결선 5"/>
            <p:cNvCxnSpPr/>
            <p:nvPr/>
          </p:nvCxnSpPr>
          <p:spPr>
            <a:xfrm>
              <a:off x="3165768" y="2374900"/>
              <a:ext cx="1416050" cy="313579"/>
            </a:xfrm>
            <a:prstGeom prst="bentConnector3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/>
            <p:cNvSpPr/>
            <p:nvPr/>
          </p:nvSpPr>
          <p:spPr>
            <a:xfrm>
              <a:off x="3165768" y="2032974"/>
              <a:ext cx="4571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smtClean="0"/>
                <a:t>PK</a:t>
              </a:r>
              <a:endParaRPr lang="en-US" altLang="ko-KR" dirty="0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202954" y="2344547"/>
              <a:ext cx="4331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FK</a:t>
              </a: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8829968" y="1947960"/>
            <a:ext cx="24892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- TABLE ATTENDECE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ID VARCHAR2(8)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ATT_DATE DATE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413918" y="2395347"/>
            <a:ext cx="14160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7404662" y="2056368"/>
            <a:ext cx="14750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PK            FK</a:t>
            </a:r>
            <a:endParaRPr lang="en-US" altLang="ko-KR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603" y="3476194"/>
            <a:ext cx="2910565" cy="298069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732" y="4411315"/>
            <a:ext cx="4500271" cy="2045578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172"/>
          <a:stretch/>
        </p:blipFill>
        <p:spPr>
          <a:xfrm>
            <a:off x="333668" y="5013739"/>
            <a:ext cx="3158832" cy="1443154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320968" y="5357904"/>
            <a:ext cx="733132" cy="3012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531018" y="4790537"/>
            <a:ext cx="733132" cy="3012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3730918" y="4790537"/>
            <a:ext cx="733132" cy="30121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8408603" y="3841114"/>
            <a:ext cx="733132" cy="30121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248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500" dirty="0" smtClean="0"/>
              <a:t>2. </a:t>
            </a:r>
            <a:r>
              <a:rPr lang="ko-KR" altLang="en-US" sz="4500" dirty="0" smtClean="0"/>
              <a:t>구축된 데이터 베이스 분석하기 </a:t>
            </a:r>
            <a:endParaRPr lang="ko-KR" altLang="en-US" sz="4500" dirty="0"/>
          </a:p>
        </p:txBody>
      </p:sp>
    </p:spTree>
    <p:extLst>
      <p:ext uri="{BB962C8B-B14F-4D97-AF65-F5344CB8AC3E}">
        <p14:creationId xmlns:p14="http://schemas.microsoft.com/office/powerpoint/2010/main" val="963863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 </a:t>
            </a:r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66800" y="2014194"/>
            <a:ext cx="108077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en-US" altLang="ko-KR" dirty="0" err="1"/>
              <a:t>aaa</a:t>
            </a:r>
            <a:r>
              <a:rPr lang="en-US" altLang="ko-KR" dirty="0"/>
              <a:t>, </a:t>
            </a:r>
            <a:r>
              <a:rPr lang="ko-KR" altLang="en-US" dirty="0"/>
              <a:t>홍길동</a:t>
            </a:r>
            <a:r>
              <a:rPr lang="en-US" altLang="ko-KR" dirty="0"/>
              <a:t>, </a:t>
            </a:r>
            <a:r>
              <a:rPr lang="ko-KR" altLang="en-US" dirty="0"/>
              <a:t>수원 이라는 학생이 등록하였다</a:t>
            </a:r>
            <a:r>
              <a:rPr lang="en-US" altLang="ko-KR" dirty="0"/>
              <a:t>. (</a:t>
            </a:r>
            <a:r>
              <a:rPr lang="ko-KR" altLang="en-US" dirty="0"/>
              <a:t>가능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2. </a:t>
            </a:r>
            <a:r>
              <a:rPr lang="en-US" altLang="ko-KR" dirty="0" err="1"/>
              <a:t>bbb</a:t>
            </a:r>
            <a:r>
              <a:rPr lang="en-US" altLang="ko-KR" dirty="0"/>
              <a:t>, </a:t>
            </a:r>
            <a:r>
              <a:rPr lang="ko-KR" altLang="en-US" dirty="0"/>
              <a:t>일지매</a:t>
            </a:r>
            <a:r>
              <a:rPr lang="en-US" altLang="ko-KR" dirty="0"/>
              <a:t>, </a:t>
            </a:r>
            <a:r>
              <a:rPr lang="ko-KR" altLang="en-US" dirty="0"/>
              <a:t>서울 이라는 학생이 등록하였다</a:t>
            </a:r>
            <a:r>
              <a:rPr lang="en-US" altLang="ko-KR" dirty="0"/>
              <a:t>. (</a:t>
            </a:r>
            <a:r>
              <a:rPr lang="ko-KR" altLang="en-US" dirty="0"/>
              <a:t>가능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3. </a:t>
            </a:r>
            <a:r>
              <a:rPr lang="en-US" altLang="ko-KR" dirty="0" err="1"/>
              <a:t>aaa</a:t>
            </a:r>
            <a:r>
              <a:rPr lang="en-US" altLang="ko-KR" dirty="0"/>
              <a:t>, </a:t>
            </a:r>
            <a:r>
              <a:rPr lang="ko-KR" altLang="en-US" dirty="0"/>
              <a:t>아저씨</a:t>
            </a:r>
            <a:r>
              <a:rPr lang="en-US" altLang="ko-KR" dirty="0"/>
              <a:t>, </a:t>
            </a:r>
            <a:r>
              <a:rPr lang="ko-KR" altLang="en-US" dirty="0"/>
              <a:t>대전 이라는 학생이 등록하였다</a:t>
            </a:r>
            <a:r>
              <a:rPr lang="en-US" altLang="ko-KR" dirty="0"/>
              <a:t>. (</a:t>
            </a:r>
            <a:r>
              <a:rPr lang="ko-KR" altLang="en-US" dirty="0"/>
              <a:t>불가능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-&gt; </a:t>
            </a:r>
            <a:r>
              <a:rPr lang="ko-KR" altLang="en-US" dirty="0" err="1" smtClean="0"/>
              <a:t>기본키</a:t>
            </a:r>
            <a:r>
              <a:rPr lang="ko-KR" altLang="en-US" dirty="0" smtClean="0"/>
              <a:t> 무결성 제약조건을 위배함 </a:t>
            </a:r>
            <a:r>
              <a:rPr lang="en-US" altLang="ko-KR" dirty="0" smtClean="0"/>
              <a:t>(id</a:t>
            </a:r>
            <a:r>
              <a:rPr lang="ko-KR" altLang="en-US" dirty="0" smtClean="0"/>
              <a:t>를 중첩되지 않게 입력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r>
              <a:rPr lang="en-US" altLang="ko-KR" dirty="0"/>
              <a:t>4. ccc, </a:t>
            </a:r>
            <a:r>
              <a:rPr lang="ko-KR" altLang="en-US" dirty="0"/>
              <a:t>오징어</a:t>
            </a:r>
            <a:r>
              <a:rPr lang="en-US" altLang="ko-KR" dirty="0"/>
              <a:t>,</a:t>
            </a:r>
            <a:r>
              <a:rPr lang="ko-KR" altLang="en-US" dirty="0"/>
              <a:t>서울특별시라는 학생이 등록하였다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불가능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-&gt; </a:t>
            </a:r>
            <a:r>
              <a:rPr lang="en-US" altLang="ko-KR" dirty="0" err="1" smtClean="0"/>
              <a:t>addr</a:t>
            </a:r>
            <a:r>
              <a:rPr lang="en-US" altLang="ko-KR" dirty="0" smtClean="0"/>
              <a:t> </a:t>
            </a:r>
            <a:r>
              <a:rPr lang="ko-KR" altLang="en-US" dirty="0" smtClean="0"/>
              <a:t>컬럼에 입력할 수 있는 실제 값보다 큼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addr</a:t>
            </a:r>
            <a:r>
              <a:rPr lang="ko-KR" altLang="en-US" dirty="0" smtClean="0"/>
              <a:t>의 값인 </a:t>
            </a:r>
            <a:r>
              <a:rPr lang="en-US" altLang="ko-KR" dirty="0" smtClean="0"/>
              <a:t>6</a:t>
            </a:r>
            <a:r>
              <a:rPr lang="ko-KR" altLang="en-US" dirty="0" smtClean="0"/>
              <a:t>만큼 입력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5. c01, </a:t>
            </a:r>
            <a:r>
              <a:rPr lang="ko-KR" altLang="en-US" dirty="0"/>
              <a:t>오라클</a:t>
            </a:r>
            <a:r>
              <a:rPr lang="en-US" altLang="ko-KR" dirty="0"/>
              <a:t>,</a:t>
            </a:r>
            <a:r>
              <a:rPr lang="ko-KR" altLang="en-US" dirty="0"/>
              <a:t>김길수 라는 과목을 </a:t>
            </a:r>
            <a:r>
              <a:rPr lang="ko-KR" altLang="en-US" dirty="0" err="1"/>
              <a:t>등록하시오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가능</a:t>
            </a:r>
            <a:r>
              <a:rPr lang="en-US" altLang="ko-KR" dirty="0" smtClean="0"/>
              <a:t>)</a:t>
            </a:r>
            <a:endParaRPr lang="ko-KR" altLang="en-US" dirty="0"/>
          </a:p>
          <a:p>
            <a:r>
              <a:rPr lang="en-US" altLang="ko-KR" dirty="0"/>
              <a:t>6. c02, </a:t>
            </a:r>
            <a:r>
              <a:rPr lang="ko-KR" altLang="en-US" dirty="0"/>
              <a:t>자바</a:t>
            </a:r>
            <a:r>
              <a:rPr lang="en-US" altLang="ko-KR" dirty="0"/>
              <a:t>,</a:t>
            </a:r>
            <a:r>
              <a:rPr lang="ko-KR" altLang="en-US" dirty="0" err="1"/>
              <a:t>김아무개라는</a:t>
            </a:r>
            <a:r>
              <a:rPr lang="ko-KR" altLang="en-US" dirty="0"/>
              <a:t> 과목을 </a:t>
            </a:r>
            <a:r>
              <a:rPr lang="ko-KR" altLang="en-US" dirty="0" err="1"/>
              <a:t>등록하시오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불가능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-&gt; </a:t>
            </a:r>
            <a:r>
              <a:rPr lang="en-US" altLang="ko-KR" dirty="0" err="1" smtClean="0"/>
              <a:t>str</a:t>
            </a:r>
            <a:r>
              <a:rPr lang="en-US" altLang="ko-KR" dirty="0" smtClean="0"/>
              <a:t> </a:t>
            </a:r>
            <a:r>
              <a:rPr lang="ko-KR" altLang="en-US" dirty="0" smtClean="0"/>
              <a:t>컬럼에 </a:t>
            </a:r>
            <a:r>
              <a:rPr lang="ko-KR" altLang="en-US" dirty="0"/>
              <a:t>입력할 수 있는 실제 값보다 큼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str</a:t>
            </a:r>
            <a:r>
              <a:rPr lang="ko-KR" altLang="en-US" dirty="0" smtClean="0"/>
              <a:t>의 </a:t>
            </a:r>
            <a:r>
              <a:rPr lang="ko-KR" altLang="en-US" dirty="0"/>
              <a:t>값인 </a:t>
            </a:r>
            <a:r>
              <a:rPr lang="en-US" altLang="ko-KR" dirty="0"/>
              <a:t>6</a:t>
            </a:r>
            <a:r>
              <a:rPr lang="ko-KR" altLang="en-US" dirty="0"/>
              <a:t>만큼 </a:t>
            </a:r>
            <a:r>
              <a:rPr lang="ko-KR" altLang="en-US" dirty="0" smtClean="0"/>
              <a:t>입력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7. c02,</a:t>
            </a:r>
            <a:r>
              <a:rPr lang="ko-KR" altLang="en-US" dirty="0" err="1"/>
              <a:t>객체언어</a:t>
            </a:r>
            <a:r>
              <a:rPr lang="en-US" altLang="ko-KR" dirty="0"/>
              <a:t>, </a:t>
            </a:r>
            <a:r>
              <a:rPr lang="ko-KR" altLang="en-US" dirty="0"/>
              <a:t>홍길동 이라는 과목을 </a:t>
            </a:r>
            <a:r>
              <a:rPr lang="ko-KR" altLang="en-US" dirty="0" err="1"/>
              <a:t>등록하시오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불가능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-&gt; </a:t>
            </a:r>
            <a:r>
              <a:rPr lang="en-US" altLang="ko-KR" dirty="0" err="1" smtClean="0"/>
              <a:t>sname</a:t>
            </a:r>
            <a:r>
              <a:rPr lang="en-US" altLang="ko-KR" dirty="0" smtClean="0"/>
              <a:t> </a:t>
            </a:r>
            <a:r>
              <a:rPr lang="ko-KR" altLang="en-US" dirty="0"/>
              <a:t>컬럼에 입력할 수 있는 실제 값보다 큼 </a:t>
            </a:r>
            <a:r>
              <a:rPr lang="en-US" altLang="ko-KR" dirty="0"/>
              <a:t>(</a:t>
            </a:r>
            <a:r>
              <a:rPr lang="en-US" altLang="ko-KR" dirty="0" err="1" smtClean="0"/>
              <a:t>sname</a:t>
            </a:r>
            <a:r>
              <a:rPr lang="ko-KR" altLang="en-US" dirty="0" smtClean="0"/>
              <a:t>의 </a:t>
            </a:r>
            <a:r>
              <a:rPr lang="ko-KR" altLang="en-US" dirty="0"/>
              <a:t>값인 </a:t>
            </a:r>
            <a:r>
              <a:rPr lang="en-US" altLang="ko-KR" dirty="0"/>
              <a:t>6</a:t>
            </a:r>
            <a:r>
              <a:rPr lang="ko-KR" altLang="en-US" dirty="0"/>
              <a:t>만큼 입력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8. c03, html, </a:t>
            </a:r>
            <a:r>
              <a:rPr lang="ko-KR" altLang="en-US" dirty="0" err="1"/>
              <a:t>이길동</a:t>
            </a:r>
            <a:r>
              <a:rPr lang="ko-KR" altLang="en-US" dirty="0"/>
              <a:t> 이라는 과목을 </a:t>
            </a:r>
            <a:r>
              <a:rPr lang="ko-KR" altLang="en-US" dirty="0" err="1"/>
              <a:t>등록하시오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가능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9. c04, </a:t>
            </a:r>
            <a:r>
              <a:rPr lang="en-US" altLang="ko-KR" dirty="0" err="1"/>
              <a:t>js</a:t>
            </a:r>
            <a:r>
              <a:rPr lang="en-US" altLang="ko-KR" dirty="0"/>
              <a:t>, </a:t>
            </a:r>
            <a:r>
              <a:rPr lang="ko-KR" altLang="en-US" dirty="0" err="1"/>
              <a:t>김자바라는</a:t>
            </a:r>
            <a:r>
              <a:rPr lang="ko-KR" altLang="en-US" dirty="0"/>
              <a:t> 과목을 </a:t>
            </a:r>
            <a:r>
              <a:rPr lang="ko-KR" altLang="en-US" dirty="0" err="1"/>
              <a:t>등록하시오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가능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10. </a:t>
            </a:r>
            <a:r>
              <a:rPr lang="ko-KR" altLang="en-US" dirty="0"/>
              <a:t>아이디 </a:t>
            </a:r>
            <a:r>
              <a:rPr lang="en-US" altLang="ko-KR" dirty="0" err="1"/>
              <a:t>aaa</a:t>
            </a:r>
            <a:r>
              <a:rPr lang="en-US" altLang="ko-KR" dirty="0"/>
              <a:t>, </a:t>
            </a:r>
            <a:r>
              <a:rPr lang="ko-KR" altLang="en-US" dirty="0" err="1"/>
              <a:t>과목코드</a:t>
            </a:r>
            <a:r>
              <a:rPr lang="ko-KR" altLang="en-US" dirty="0"/>
              <a:t> </a:t>
            </a:r>
            <a:r>
              <a:rPr lang="en-US" altLang="ko-KR" dirty="0"/>
              <a:t>c05</a:t>
            </a:r>
            <a:r>
              <a:rPr lang="ko-KR" altLang="en-US" dirty="0"/>
              <a:t>를 </a:t>
            </a:r>
            <a:r>
              <a:rPr lang="ko-KR" altLang="en-US" dirty="0" err="1"/>
              <a:t>등록하시오</a:t>
            </a:r>
            <a:r>
              <a:rPr lang="en-US" altLang="ko-KR" dirty="0"/>
              <a:t>.(</a:t>
            </a:r>
            <a:r>
              <a:rPr lang="ko-KR" altLang="en-US" dirty="0"/>
              <a:t>불가능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-&gt; </a:t>
            </a:r>
            <a:r>
              <a:rPr lang="ko-KR" altLang="en-US" dirty="0" err="1"/>
              <a:t>기본키</a:t>
            </a:r>
            <a:r>
              <a:rPr lang="ko-KR" altLang="en-US" dirty="0"/>
              <a:t> 무결성 제약조건에 위배됨 </a:t>
            </a:r>
            <a:r>
              <a:rPr lang="en-US" altLang="ko-KR" dirty="0"/>
              <a:t>(sub </a:t>
            </a:r>
            <a:r>
              <a:rPr lang="ko-KR" altLang="en-US" dirty="0"/>
              <a:t>테이블에 </a:t>
            </a:r>
            <a:r>
              <a:rPr lang="en-US" altLang="ko-KR" dirty="0"/>
              <a:t>c05 </a:t>
            </a:r>
            <a:r>
              <a:rPr lang="ko-KR" altLang="en-US" dirty="0" err="1"/>
              <a:t>튜플을</a:t>
            </a:r>
            <a:r>
              <a:rPr lang="ko-KR" altLang="en-US" dirty="0"/>
              <a:t> 생성 </a:t>
            </a:r>
            <a:r>
              <a:rPr lang="en-US" altLang="ko-KR" dirty="0"/>
              <a:t>or </a:t>
            </a:r>
            <a:r>
              <a:rPr lang="en-US" altLang="ko-KR" dirty="0" err="1"/>
              <a:t>scode</a:t>
            </a:r>
            <a:r>
              <a:rPr lang="en-US" altLang="ko-KR" dirty="0"/>
              <a:t> </a:t>
            </a:r>
            <a:r>
              <a:rPr lang="ko-KR" altLang="en-US" dirty="0"/>
              <a:t>컬럼에 있는 </a:t>
            </a:r>
            <a:r>
              <a:rPr lang="ko-KR" altLang="en-US" dirty="0" err="1"/>
              <a:t>튜플</a:t>
            </a:r>
            <a:r>
              <a:rPr lang="ko-KR" altLang="en-US" dirty="0"/>
              <a:t> 사용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4519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 </a:t>
            </a:r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66800" y="2014194"/>
            <a:ext cx="10617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11</a:t>
            </a:r>
            <a:r>
              <a:rPr lang="en-US" altLang="ko-KR" dirty="0"/>
              <a:t>. </a:t>
            </a:r>
            <a:r>
              <a:rPr lang="ko-KR" altLang="en-US" dirty="0"/>
              <a:t>아이디 </a:t>
            </a:r>
            <a:r>
              <a:rPr lang="en-US" altLang="ko-KR" dirty="0" err="1"/>
              <a:t>aaa</a:t>
            </a:r>
            <a:r>
              <a:rPr lang="en-US" altLang="ko-KR" dirty="0"/>
              <a:t>, </a:t>
            </a:r>
            <a:r>
              <a:rPr lang="ko-KR" altLang="en-US" dirty="0" err="1"/>
              <a:t>과목코드</a:t>
            </a:r>
            <a:r>
              <a:rPr lang="ko-KR" altLang="en-US" dirty="0"/>
              <a:t> </a:t>
            </a:r>
            <a:r>
              <a:rPr lang="en-US" altLang="ko-KR" dirty="0"/>
              <a:t>c01</a:t>
            </a:r>
            <a:r>
              <a:rPr lang="ko-KR" altLang="en-US" dirty="0"/>
              <a:t>을 </a:t>
            </a:r>
            <a:r>
              <a:rPr lang="ko-KR" altLang="en-US" dirty="0" err="1"/>
              <a:t>등록하시오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가능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r>
              <a:rPr lang="en-US" altLang="ko-KR" dirty="0"/>
              <a:t>12. </a:t>
            </a:r>
            <a:r>
              <a:rPr lang="ko-KR" altLang="en-US" dirty="0"/>
              <a:t>아이다 </a:t>
            </a:r>
            <a:r>
              <a:rPr lang="en-US" altLang="ko-KR" dirty="0" err="1"/>
              <a:t>aaa</a:t>
            </a:r>
            <a:r>
              <a:rPr lang="en-US" altLang="ko-KR" dirty="0"/>
              <a:t>, </a:t>
            </a:r>
            <a:r>
              <a:rPr lang="ko-KR" altLang="en-US" dirty="0" err="1"/>
              <a:t>과목코드</a:t>
            </a:r>
            <a:r>
              <a:rPr lang="ko-KR" altLang="en-US" dirty="0"/>
              <a:t> </a:t>
            </a:r>
            <a:r>
              <a:rPr lang="en-US" altLang="ko-KR" dirty="0"/>
              <a:t>c03</a:t>
            </a:r>
            <a:r>
              <a:rPr lang="ko-KR" altLang="en-US" dirty="0"/>
              <a:t>을 </a:t>
            </a:r>
            <a:r>
              <a:rPr lang="ko-KR" altLang="en-US" dirty="0" err="1"/>
              <a:t>등록하시오</a:t>
            </a:r>
            <a:r>
              <a:rPr lang="en-US" altLang="ko-KR" dirty="0" smtClean="0"/>
              <a:t>. </a:t>
            </a:r>
            <a:r>
              <a:rPr lang="en-US" altLang="ko-KR" dirty="0"/>
              <a:t>(</a:t>
            </a:r>
            <a:r>
              <a:rPr lang="ko-KR" altLang="en-US" dirty="0"/>
              <a:t>가능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r>
              <a:rPr lang="en-US" altLang="ko-KR" dirty="0"/>
              <a:t>13. </a:t>
            </a:r>
            <a:r>
              <a:rPr lang="ko-KR" altLang="en-US" dirty="0"/>
              <a:t>아이디 </a:t>
            </a:r>
            <a:r>
              <a:rPr lang="en-US" altLang="ko-KR" dirty="0" err="1"/>
              <a:t>bbb</a:t>
            </a:r>
            <a:r>
              <a:rPr lang="en-US" altLang="ko-KR" dirty="0"/>
              <a:t>, </a:t>
            </a:r>
            <a:r>
              <a:rPr lang="ko-KR" altLang="en-US" dirty="0" err="1"/>
              <a:t>과목코드</a:t>
            </a:r>
            <a:r>
              <a:rPr lang="ko-KR" altLang="en-US" dirty="0"/>
              <a:t> </a:t>
            </a:r>
            <a:r>
              <a:rPr lang="en-US" altLang="ko-KR" dirty="0"/>
              <a:t>c01</a:t>
            </a:r>
            <a:r>
              <a:rPr lang="ko-KR" altLang="en-US" dirty="0"/>
              <a:t>를 </a:t>
            </a:r>
            <a:r>
              <a:rPr lang="ko-KR" altLang="en-US" dirty="0" err="1" smtClean="0"/>
              <a:t>등록하시오</a:t>
            </a:r>
            <a:r>
              <a:rPr lang="en-US" altLang="ko-KR" dirty="0" smtClean="0"/>
              <a:t>. </a:t>
            </a:r>
            <a:r>
              <a:rPr lang="en-US" altLang="ko-KR" dirty="0"/>
              <a:t>(</a:t>
            </a:r>
            <a:r>
              <a:rPr lang="ko-KR" altLang="en-US" dirty="0"/>
              <a:t>가능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14. </a:t>
            </a:r>
            <a:r>
              <a:rPr lang="ko-KR" altLang="en-US" dirty="0"/>
              <a:t>홍길동의 이름을 </a:t>
            </a:r>
            <a:r>
              <a:rPr lang="ko-KR" altLang="en-US" dirty="0" err="1"/>
              <a:t>이길동으로</a:t>
            </a:r>
            <a:r>
              <a:rPr lang="ko-KR" altLang="en-US" dirty="0"/>
              <a:t> </a:t>
            </a:r>
            <a:r>
              <a:rPr lang="ko-KR" altLang="en-US" dirty="0" err="1"/>
              <a:t>변경하시오</a:t>
            </a:r>
            <a:r>
              <a:rPr lang="en-US" altLang="ko-KR" dirty="0" smtClean="0"/>
              <a:t>. </a:t>
            </a:r>
            <a:r>
              <a:rPr lang="en-US" altLang="ko-KR" dirty="0"/>
              <a:t>(</a:t>
            </a:r>
            <a:r>
              <a:rPr lang="ko-KR" altLang="en-US" dirty="0"/>
              <a:t>가능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r>
              <a:rPr lang="en-US" altLang="ko-KR" dirty="0"/>
              <a:t>15. </a:t>
            </a:r>
            <a:r>
              <a:rPr lang="ko-KR" altLang="en-US" dirty="0"/>
              <a:t>오라클 선생님의 이름을 </a:t>
            </a:r>
            <a:r>
              <a:rPr lang="ko-KR" altLang="en-US" dirty="0" err="1"/>
              <a:t>김오라로</a:t>
            </a:r>
            <a:r>
              <a:rPr lang="ko-KR" altLang="en-US" dirty="0"/>
              <a:t> </a:t>
            </a:r>
            <a:r>
              <a:rPr lang="ko-KR" altLang="en-US" dirty="0" err="1"/>
              <a:t>변경하시오</a:t>
            </a:r>
            <a:r>
              <a:rPr lang="en-US" altLang="ko-KR" dirty="0" smtClean="0"/>
              <a:t>. </a:t>
            </a:r>
            <a:r>
              <a:rPr lang="en-US" altLang="ko-KR" dirty="0"/>
              <a:t>(</a:t>
            </a:r>
            <a:r>
              <a:rPr lang="ko-KR" altLang="en-US" dirty="0"/>
              <a:t>가능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r>
              <a:rPr lang="en-US" altLang="ko-KR" dirty="0"/>
              <a:t>16. </a:t>
            </a:r>
            <a:r>
              <a:rPr lang="en-US" altLang="ko-KR" dirty="0" err="1"/>
              <a:t>bbb</a:t>
            </a:r>
            <a:r>
              <a:rPr lang="ko-KR" altLang="en-US" dirty="0"/>
              <a:t>가 신청한 </a:t>
            </a:r>
            <a:r>
              <a:rPr lang="en-US" altLang="ko-KR" dirty="0"/>
              <a:t>c01</a:t>
            </a:r>
            <a:r>
              <a:rPr lang="ko-KR" altLang="en-US" dirty="0"/>
              <a:t>을 </a:t>
            </a:r>
            <a:r>
              <a:rPr lang="en-US" altLang="ko-KR" dirty="0"/>
              <a:t>c04</a:t>
            </a:r>
            <a:r>
              <a:rPr lang="ko-KR" altLang="en-US" dirty="0"/>
              <a:t>로 </a:t>
            </a:r>
            <a:r>
              <a:rPr lang="ko-KR" altLang="en-US" dirty="0" err="1"/>
              <a:t>변경하시오</a:t>
            </a:r>
            <a:r>
              <a:rPr lang="en-US" altLang="ko-KR" dirty="0" smtClean="0"/>
              <a:t>. </a:t>
            </a:r>
            <a:r>
              <a:rPr lang="en-US" altLang="ko-KR" dirty="0"/>
              <a:t>(</a:t>
            </a:r>
            <a:r>
              <a:rPr lang="ko-KR" altLang="en-US" dirty="0"/>
              <a:t>가능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r>
              <a:rPr lang="en-US" altLang="ko-KR" dirty="0"/>
              <a:t>17. </a:t>
            </a:r>
            <a:r>
              <a:rPr lang="en-US" altLang="ko-KR" dirty="0" err="1"/>
              <a:t>aaa</a:t>
            </a:r>
            <a:r>
              <a:rPr lang="ko-KR" altLang="en-US" dirty="0"/>
              <a:t>가 신청한 </a:t>
            </a:r>
            <a:r>
              <a:rPr lang="en-US" altLang="ko-KR" dirty="0"/>
              <a:t>html</a:t>
            </a:r>
            <a:r>
              <a:rPr lang="ko-KR" altLang="en-US" dirty="0"/>
              <a:t>과목을 </a:t>
            </a:r>
            <a:r>
              <a:rPr lang="ko-KR" altLang="en-US" dirty="0" err="1"/>
              <a:t>철회하시오</a:t>
            </a:r>
            <a:r>
              <a:rPr lang="en-US" altLang="ko-KR" dirty="0" smtClean="0"/>
              <a:t>. </a:t>
            </a:r>
            <a:r>
              <a:rPr lang="en-US" altLang="ko-KR" dirty="0"/>
              <a:t>(</a:t>
            </a:r>
            <a:r>
              <a:rPr lang="ko-KR" altLang="en-US" dirty="0"/>
              <a:t>가능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18. </a:t>
            </a:r>
            <a:r>
              <a:rPr lang="ko-KR" altLang="en-US" dirty="0"/>
              <a:t>홍길동 학생을 삭제하시고 수강신청 테이블을 </a:t>
            </a:r>
            <a:r>
              <a:rPr lang="ko-KR" altLang="en-US" dirty="0" err="1"/>
              <a:t>확인하시오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불가능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-&gt; 14</a:t>
            </a:r>
            <a:r>
              <a:rPr lang="ko-KR" altLang="en-US" dirty="0" smtClean="0"/>
              <a:t>번에서 홍길동의 이름을 </a:t>
            </a:r>
            <a:r>
              <a:rPr lang="ko-KR" altLang="en-US" dirty="0" err="1" smtClean="0"/>
              <a:t>이길동으로</a:t>
            </a:r>
            <a:r>
              <a:rPr lang="ko-KR" altLang="en-US" dirty="0" smtClean="0"/>
              <a:t> 변경했기 때문에 홍길동이란 이름을 가진 </a:t>
            </a:r>
            <a:r>
              <a:rPr lang="ko-KR" altLang="en-US" dirty="0" err="1" smtClean="0"/>
              <a:t>튜플은</a:t>
            </a:r>
            <a:r>
              <a:rPr lang="ko-KR" altLang="en-US" dirty="0" smtClean="0"/>
              <a:t> 없음</a:t>
            </a:r>
            <a:endParaRPr lang="en-US" altLang="ko-KR" dirty="0" smtClean="0"/>
          </a:p>
          <a:p>
            <a:r>
              <a:rPr lang="en-US" altLang="ko-KR" dirty="0"/>
              <a:t>19. </a:t>
            </a:r>
            <a:r>
              <a:rPr lang="ko-KR" altLang="en-US" dirty="0" err="1"/>
              <a:t>김자바</a:t>
            </a:r>
            <a:r>
              <a:rPr lang="ko-KR" altLang="en-US" dirty="0"/>
              <a:t> 과목을 삭제하시고 수강신청 테이블을 </a:t>
            </a:r>
            <a:r>
              <a:rPr lang="ko-KR" altLang="en-US" dirty="0" err="1"/>
              <a:t>확인하시오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가능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20. </a:t>
            </a:r>
            <a:r>
              <a:rPr lang="ko-KR" altLang="en-US" dirty="0"/>
              <a:t>아이디 </a:t>
            </a:r>
            <a:r>
              <a:rPr lang="en-US" altLang="ko-KR" dirty="0" err="1"/>
              <a:t>bbb</a:t>
            </a:r>
            <a:r>
              <a:rPr lang="en-US" altLang="ko-KR" dirty="0"/>
              <a:t>, </a:t>
            </a:r>
            <a:r>
              <a:rPr lang="ko-KR" altLang="en-US" dirty="0" err="1"/>
              <a:t>과목코드</a:t>
            </a:r>
            <a:r>
              <a:rPr lang="ko-KR" altLang="en-US" dirty="0"/>
              <a:t> </a:t>
            </a:r>
            <a:r>
              <a:rPr lang="en-US" altLang="ko-KR" dirty="0"/>
              <a:t>c01</a:t>
            </a:r>
            <a:r>
              <a:rPr lang="ko-KR" altLang="en-US" dirty="0"/>
              <a:t>를 </a:t>
            </a:r>
            <a:r>
              <a:rPr lang="ko-KR" altLang="en-US" dirty="0" err="1" smtClean="0"/>
              <a:t>등록하시오</a:t>
            </a:r>
            <a:r>
              <a:rPr lang="en-US" altLang="ko-KR" dirty="0" smtClean="0"/>
              <a:t>. </a:t>
            </a:r>
            <a:r>
              <a:rPr lang="en-US" altLang="ko-KR" dirty="0"/>
              <a:t>(</a:t>
            </a:r>
            <a:r>
              <a:rPr lang="ko-KR" altLang="en-US" dirty="0"/>
              <a:t>가능</a:t>
            </a:r>
            <a:r>
              <a:rPr lang="en-US" altLang="ko-KR" dirty="0" smtClean="0"/>
              <a:t>)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67384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500" dirty="0" smtClean="0"/>
              <a:t>1. </a:t>
            </a:r>
            <a:r>
              <a:rPr lang="ko-KR" altLang="en-US" sz="4500" dirty="0" smtClean="0"/>
              <a:t>테이블 설계하기</a:t>
            </a:r>
            <a:endParaRPr lang="ko-KR" altLang="en-US" sz="4500" dirty="0"/>
          </a:p>
        </p:txBody>
      </p:sp>
    </p:spTree>
    <p:extLst>
      <p:ext uri="{BB962C8B-B14F-4D97-AF65-F5344CB8AC3E}">
        <p14:creationId xmlns:p14="http://schemas.microsoft.com/office/powerpoint/2010/main" val="3396122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시나리오 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066800" y="2014194"/>
            <a:ext cx="100584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dirty="0"/>
          </a:p>
          <a:p>
            <a:r>
              <a:rPr lang="ko-KR" altLang="en-US" dirty="0"/>
              <a:t>고객은 아이디와 이름</a:t>
            </a:r>
            <a:r>
              <a:rPr lang="en-US" altLang="ko-KR" dirty="0"/>
              <a:t>,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포인트로 구성된다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아이디는 </a:t>
            </a:r>
            <a:r>
              <a:rPr lang="en-US" altLang="ko-KR" dirty="0"/>
              <a:t>8</a:t>
            </a:r>
            <a:r>
              <a:rPr lang="ko-KR" altLang="en-US" dirty="0"/>
              <a:t>글자이며</a:t>
            </a:r>
            <a:r>
              <a:rPr lang="en-US" altLang="ko-KR" dirty="0"/>
              <a:t>, </a:t>
            </a:r>
            <a:r>
              <a:rPr lang="ko-KR" altLang="en-US" dirty="0"/>
              <a:t>중복된 아이디는 사용할 수 없다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이름은 한글로 최대 </a:t>
            </a:r>
            <a:r>
              <a:rPr lang="en-US" altLang="ko-KR" dirty="0"/>
              <a:t>5</a:t>
            </a:r>
            <a:r>
              <a:rPr lang="ko-KR" altLang="en-US" dirty="0"/>
              <a:t>글자 이며 성별은 남과 여로 저장한다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포인트는 최대 </a:t>
            </a:r>
            <a:r>
              <a:rPr lang="en-US" altLang="ko-KR" dirty="0"/>
              <a:t>9999.99</a:t>
            </a:r>
            <a:r>
              <a:rPr lang="ko-KR" altLang="en-US" dirty="0"/>
              <a:t>까지 저장할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고객은 </a:t>
            </a:r>
            <a:r>
              <a:rPr lang="ko-KR" altLang="en-US" dirty="0" err="1"/>
              <a:t>출석도장을</a:t>
            </a:r>
            <a:r>
              <a:rPr lang="ko-KR" altLang="en-US" dirty="0"/>
              <a:t> 찍을 수 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출석도장은</a:t>
            </a:r>
            <a:r>
              <a:rPr lang="ko-KR" altLang="en-US" dirty="0"/>
              <a:t> 날짜를 저장한다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고객은 하루에 </a:t>
            </a:r>
            <a:r>
              <a:rPr lang="ko-KR" altLang="en-US" dirty="0" err="1"/>
              <a:t>여러번</a:t>
            </a:r>
            <a:r>
              <a:rPr lang="ko-KR" altLang="en-US" dirty="0"/>
              <a:t> </a:t>
            </a:r>
            <a:r>
              <a:rPr lang="ko-KR" altLang="en-US" dirty="0" err="1"/>
              <a:t>출석도장을</a:t>
            </a:r>
            <a:r>
              <a:rPr lang="ko-KR" altLang="en-US" dirty="0"/>
              <a:t> 찍을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7342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1126176"/>
            <a:ext cx="4521200" cy="656684"/>
          </a:xfrm>
        </p:spPr>
        <p:txBody>
          <a:bodyPr rtlCol="0">
            <a:normAutofit/>
          </a:bodyPr>
          <a:lstStyle/>
          <a:p>
            <a:r>
              <a:rPr lang="ko-KR" altLang="en-US" sz="2800" b="1" dirty="0" smtClean="0"/>
              <a:t>논리적 설계</a:t>
            </a:r>
            <a:r>
              <a:rPr lang="en-US" altLang="ko-KR" sz="2800" b="1" dirty="0" smtClean="0"/>
              <a:t>(</a:t>
            </a:r>
            <a:r>
              <a:rPr lang="ko-KR" altLang="en-US" sz="2800" b="1" dirty="0" smtClean="0"/>
              <a:t>테이블 명세서</a:t>
            </a:r>
            <a:r>
              <a:rPr lang="en-US" altLang="ko-KR" sz="2800" b="1" dirty="0" smtClean="0"/>
              <a:t>)</a:t>
            </a:r>
            <a:endParaRPr lang="en-US" altLang="ko-KR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30200" y="559477"/>
            <a:ext cx="20457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 smtClean="0"/>
              <a:t>시나리오 </a:t>
            </a:r>
            <a:r>
              <a:rPr lang="en-US" altLang="ko-KR" sz="3000" b="1" dirty="0" smtClean="0"/>
              <a:t>1</a:t>
            </a:r>
            <a:endParaRPr lang="ko-KR" altLang="en-US" sz="3000" b="1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438839"/>
              </p:ext>
            </p:extLst>
          </p:nvPr>
        </p:nvGraphicFramePr>
        <p:xfrm>
          <a:off x="330200" y="2045435"/>
          <a:ext cx="7485700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0143">
                  <a:extLst>
                    <a:ext uri="{9D8B030D-6E8A-4147-A177-3AD203B41FA5}">
                      <a16:colId xmlns:a16="http://schemas.microsoft.com/office/drawing/2014/main" val="4291950885"/>
                    </a:ext>
                  </a:extLst>
                </a:gridCol>
                <a:gridCol w="1003618">
                  <a:extLst>
                    <a:ext uri="{9D8B030D-6E8A-4147-A177-3AD203B41FA5}">
                      <a16:colId xmlns:a16="http://schemas.microsoft.com/office/drawing/2014/main" val="794865983"/>
                    </a:ext>
                  </a:extLst>
                </a:gridCol>
                <a:gridCol w="1333818">
                  <a:extLst>
                    <a:ext uri="{9D8B030D-6E8A-4147-A177-3AD203B41FA5}">
                      <a16:colId xmlns:a16="http://schemas.microsoft.com/office/drawing/2014/main" val="2439156081"/>
                    </a:ext>
                  </a:extLst>
                </a:gridCol>
                <a:gridCol w="725805">
                  <a:extLst>
                    <a:ext uri="{9D8B030D-6E8A-4147-A177-3AD203B41FA5}">
                      <a16:colId xmlns:a16="http://schemas.microsoft.com/office/drawing/2014/main" val="1433325808"/>
                    </a:ext>
                  </a:extLst>
                </a:gridCol>
                <a:gridCol w="460693">
                  <a:extLst>
                    <a:ext uri="{9D8B030D-6E8A-4147-A177-3AD203B41FA5}">
                      <a16:colId xmlns:a16="http://schemas.microsoft.com/office/drawing/2014/main" val="3159608135"/>
                    </a:ext>
                  </a:extLst>
                </a:gridCol>
                <a:gridCol w="440055">
                  <a:extLst>
                    <a:ext uri="{9D8B030D-6E8A-4147-A177-3AD203B41FA5}">
                      <a16:colId xmlns:a16="http://schemas.microsoft.com/office/drawing/2014/main" val="4185392293"/>
                    </a:ext>
                  </a:extLst>
                </a:gridCol>
                <a:gridCol w="2381568">
                  <a:extLst>
                    <a:ext uri="{9D8B030D-6E8A-4147-A177-3AD203B41FA5}">
                      <a16:colId xmlns:a16="http://schemas.microsoft.com/office/drawing/2014/main" val="4530154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테이블 명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CLIENT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7553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컬럼 명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컬럼</a:t>
                      </a:r>
                      <a:r>
                        <a:rPr lang="en-US" altLang="ko-KR" sz="1200" dirty="0" smtClean="0"/>
                        <a:t>ID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타입 및 길이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기본 값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PK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FK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제약조건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4085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아이디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ID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VARCHAR2(8)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Y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9698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이벤트아이디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E_ID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VARCHAR2(10)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Y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6113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이름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NAME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VARCHAR2(10)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0504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성별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GENDER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VARCHAR2(2)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CHECK(GENDER IN(‘</a:t>
                      </a:r>
                      <a:r>
                        <a:rPr lang="ko-KR" altLang="en-US" sz="1200" dirty="0" smtClean="0"/>
                        <a:t>남</a:t>
                      </a:r>
                      <a:r>
                        <a:rPr lang="en-US" altLang="ko-KR" sz="1200" dirty="0" smtClean="0"/>
                        <a:t>’,’</a:t>
                      </a:r>
                      <a:r>
                        <a:rPr lang="ko-KR" altLang="en-US" sz="1200" dirty="0" smtClean="0"/>
                        <a:t>여</a:t>
                      </a:r>
                      <a:r>
                        <a:rPr lang="en-US" altLang="ko-KR" sz="1200" dirty="0" smtClean="0"/>
                        <a:t>‘));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7310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포인트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POINT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NUMBER(6,2)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8248552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6095760"/>
              </p:ext>
            </p:extLst>
          </p:nvPr>
        </p:nvGraphicFramePr>
        <p:xfrm>
          <a:off x="330200" y="4472721"/>
          <a:ext cx="6326823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4291950885"/>
                    </a:ext>
                  </a:extLst>
                </a:gridCol>
                <a:gridCol w="916305">
                  <a:extLst>
                    <a:ext uri="{9D8B030D-6E8A-4147-A177-3AD203B41FA5}">
                      <a16:colId xmlns:a16="http://schemas.microsoft.com/office/drawing/2014/main" val="794865983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2439156081"/>
                    </a:ext>
                  </a:extLst>
                </a:gridCol>
                <a:gridCol w="840105">
                  <a:extLst>
                    <a:ext uri="{9D8B030D-6E8A-4147-A177-3AD203B41FA5}">
                      <a16:colId xmlns:a16="http://schemas.microsoft.com/office/drawing/2014/main" val="1433325808"/>
                    </a:ext>
                  </a:extLst>
                </a:gridCol>
                <a:gridCol w="460693">
                  <a:extLst>
                    <a:ext uri="{9D8B030D-6E8A-4147-A177-3AD203B41FA5}">
                      <a16:colId xmlns:a16="http://schemas.microsoft.com/office/drawing/2014/main" val="3159608135"/>
                    </a:ext>
                  </a:extLst>
                </a:gridCol>
                <a:gridCol w="440055">
                  <a:extLst>
                    <a:ext uri="{9D8B030D-6E8A-4147-A177-3AD203B41FA5}">
                      <a16:colId xmlns:a16="http://schemas.microsoft.com/office/drawing/2014/main" val="4185392293"/>
                    </a:ext>
                  </a:extLst>
                </a:gridCol>
                <a:gridCol w="1541780">
                  <a:extLst>
                    <a:ext uri="{9D8B030D-6E8A-4147-A177-3AD203B41FA5}">
                      <a16:colId xmlns:a16="http://schemas.microsoft.com/office/drawing/2014/main" val="4530154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테이블 명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ATTENDENCE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7553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컬럼 명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컬럼</a:t>
                      </a:r>
                      <a:r>
                        <a:rPr lang="en-US" altLang="ko-KR" sz="1200" dirty="0" smtClean="0"/>
                        <a:t>ID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타입 및 길이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기본 값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PK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FK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제약조건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4085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아이디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ID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VARCHAR2(8)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Y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9698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출석 날짜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ATT_DATE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DATE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SYSDATE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DEFAULT</a:t>
                      </a:r>
                      <a:r>
                        <a:rPr lang="en-US" altLang="ko-KR" sz="1200" baseline="0" dirty="0" smtClean="0"/>
                        <a:t> SYSDATE;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611338"/>
                  </a:ext>
                </a:extLst>
              </a:tr>
            </a:tbl>
          </a:graphicData>
        </a:graphic>
      </p:graphicFrame>
      <p:cxnSp>
        <p:nvCxnSpPr>
          <p:cNvPr id="19" name="직선 연결선 18"/>
          <p:cNvCxnSpPr/>
          <p:nvPr/>
        </p:nvCxnSpPr>
        <p:spPr>
          <a:xfrm>
            <a:off x="7845111" y="2717800"/>
            <a:ext cx="37242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6657023" y="5176301"/>
            <a:ext cx="156051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8217537" y="2717800"/>
            <a:ext cx="0" cy="24585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068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30200" y="559477"/>
            <a:ext cx="20457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 smtClean="0"/>
              <a:t>시나리오 </a:t>
            </a:r>
            <a:r>
              <a:rPr lang="en-US" altLang="ko-KR" sz="3000" b="1" dirty="0" smtClean="0"/>
              <a:t>1</a:t>
            </a:r>
            <a:endParaRPr lang="ko-KR" altLang="en-US" sz="3000" b="1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330200" y="1126176"/>
            <a:ext cx="4251618" cy="656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r>
              <a:rPr lang="ko-KR" altLang="en-US" sz="3000" b="1" dirty="0" smtClean="0"/>
              <a:t>물리적 설계</a:t>
            </a:r>
            <a:r>
              <a:rPr lang="en-US" altLang="ko-KR" sz="3000" b="1" dirty="0" smtClean="0"/>
              <a:t>(</a:t>
            </a:r>
            <a:r>
              <a:rPr lang="ko-KR" altLang="en-US" sz="3000" b="1" dirty="0" smtClean="0"/>
              <a:t>테이블 쿼리</a:t>
            </a:r>
            <a:r>
              <a:rPr lang="en-US" altLang="ko-KR" sz="3000" b="1" dirty="0" smtClean="0"/>
              <a:t>)</a:t>
            </a:r>
            <a:endParaRPr lang="ko-KR" altLang="en-US" sz="3000" b="1" dirty="0"/>
          </a:p>
        </p:txBody>
      </p:sp>
      <p:grpSp>
        <p:nvGrpSpPr>
          <p:cNvPr id="16" name="그룹 15"/>
          <p:cNvGrpSpPr/>
          <p:nvPr/>
        </p:nvGrpSpPr>
        <p:grpSpPr>
          <a:xfrm>
            <a:off x="2105318" y="2042094"/>
            <a:ext cx="8185563" cy="1781424"/>
            <a:chOff x="2067218" y="2153718"/>
            <a:chExt cx="8185563" cy="1781424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4300" y="2153718"/>
              <a:ext cx="5058481" cy="1781424"/>
            </a:xfrm>
            <a:prstGeom prst="rect">
              <a:avLst/>
            </a:prstGeom>
          </p:spPr>
        </p:pic>
        <p:sp>
          <p:nvSpPr>
            <p:cNvPr id="14" name="제목 1">
              <a:extLst>
                <a:ext uri="{FF2B5EF4-FFF2-40B4-BE49-F238E27FC236}">
                  <a16:creationId xmlns:a16="http://schemas.microsoft.com/office/drawing/2014/main" id="{272691FF-CEF8-4290-BD99-E22D09292076}"/>
                </a:ext>
              </a:extLst>
            </p:cNvPr>
            <p:cNvSpPr txBox="1">
              <a:spLocks/>
            </p:cNvSpPr>
            <p:nvPr/>
          </p:nvSpPr>
          <p:spPr>
            <a:xfrm>
              <a:off x="2067218" y="2716088"/>
              <a:ext cx="2514600" cy="6566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lang="en-US" sz="4800" kern="1200" cap="none" spc="0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defRPr>
              </a:lvl1pPr>
            </a:lstStyle>
            <a:p>
              <a:r>
                <a:rPr lang="ko-KR" altLang="en-US" sz="3000" b="1" dirty="0" smtClean="0"/>
                <a:t>고객 테이블</a:t>
              </a:r>
              <a:endParaRPr lang="ko-KR" altLang="en-US" sz="3000" b="1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105318" y="4436570"/>
            <a:ext cx="8185563" cy="1364321"/>
            <a:chOff x="2067218" y="4671742"/>
            <a:chExt cx="8185563" cy="1364321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4300" y="4671742"/>
              <a:ext cx="5058481" cy="1364321"/>
            </a:xfrm>
            <a:prstGeom prst="rect">
              <a:avLst/>
            </a:prstGeom>
          </p:spPr>
        </p:pic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272691FF-CEF8-4290-BD99-E22D09292076}"/>
                </a:ext>
              </a:extLst>
            </p:cNvPr>
            <p:cNvSpPr txBox="1">
              <a:spLocks/>
            </p:cNvSpPr>
            <p:nvPr/>
          </p:nvSpPr>
          <p:spPr>
            <a:xfrm>
              <a:off x="2067218" y="5025560"/>
              <a:ext cx="2514600" cy="6566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lang="en-US" sz="4800" kern="1200" cap="none" spc="0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defRPr>
              </a:lvl1pPr>
            </a:lstStyle>
            <a:p>
              <a:r>
                <a:rPr lang="ko-KR" altLang="en-US" sz="3000" b="1" dirty="0" smtClean="0"/>
                <a:t>출석 테이블</a:t>
              </a:r>
              <a:endParaRPr lang="ko-KR" altLang="en-US" sz="3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9931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30200" y="559477"/>
            <a:ext cx="20457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 smtClean="0"/>
              <a:t>시나리오 </a:t>
            </a:r>
            <a:r>
              <a:rPr lang="en-US" altLang="ko-KR" sz="3000" b="1" dirty="0" smtClean="0"/>
              <a:t>1</a:t>
            </a:r>
            <a:endParaRPr lang="ko-KR" altLang="en-US" sz="3000" b="1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330200" y="1126176"/>
            <a:ext cx="4251618" cy="656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r>
              <a:rPr lang="ko-KR" altLang="en-US" sz="3000" b="1" dirty="0" smtClean="0"/>
              <a:t>증빙자료</a:t>
            </a:r>
            <a:endParaRPr lang="ko-KR" altLang="en-US" sz="30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1100" y="3355363"/>
            <a:ext cx="2910565" cy="298069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184" y="4290484"/>
            <a:ext cx="4500271" cy="2045578"/>
          </a:xfrm>
          <a:prstGeom prst="rect">
            <a:avLst/>
          </a:prstGeom>
        </p:spPr>
      </p:pic>
      <p:grpSp>
        <p:nvGrpSpPr>
          <p:cNvPr id="18" name="그룹 17"/>
          <p:cNvGrpSpPr/>
          <p:nvPr/>
        </p:nvGrpSpPr>
        <p:grpSpPr>
          <a:xfrm>
            <a:off x="330200" y="2311400"/>
            <a:ext cx="6404292" cy="1778000"/>
            <a:chOff x="330200" y="2311400"/>
            <a:chExt cx="6404292" cy="1778000"/>
          </a:xfrm>
        </p:grpSpPr>
        <p:sp>
          <p:nvSpPr>
            <p:cNvPr id="4" name="직사각형 3"/>
            <p:cNvSpPr/>
            <p:nvPr/>
          </p:nvSpPr>
          <p:spPr>
            <a:xfrm>
              <a:off x="330200" y="2311400"/>
              <a:ext cx="2832100" cy="1778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b="1" dirty="0" smtClean="0">
                  <a:solidFill>
                    <a:schemeClr val="tx1"/>
                  </a:solidFill>
                </a:rPr>
                <a:t>- TABLE CLIENT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ID VARCHAR2(8) 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E_ID VARCHAR2(10)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NAME VARCHAR2(10)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GENDER VARCHAR2(2)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POINT NUMBER(6,2)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245292" y="2311400"/>
              <a:ext cx="2489200" cy="9398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b="1" dirty="0" smtClean="0">
                  <a:solidFill>
                    <a:schemeClr val="tx1"/>
                  </a:solidFill>
                </a:rPr>
                <a:t>- TABLE ATTENDECE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ID VARCHAR2(8)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ATT_DATE DATE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3162300" y="2692400"/>
              <a:ext cx="108299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직사각형 15"/>
            <p:cNvSpPr/>
            <p:nvPr/>
          </p:nvSpPr>
          <p:spPr>
            <a:xfrm>
              <a:off x="3154929" y="2311400"/>
              <a:ext cx="115448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smtClean="0"/>
                <a:t>PK       FK</a:t>
              </a:r>
              <a:endParaRPr lang="en-US" altLang="ko-KR" dirty="0"/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3749184" y="4648200"/>
            <a:ext cx="663892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8801100" y="3695700"/>
            <a:ext cx="663892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7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시나리오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066800" y="2014194"/>
            <a:ext cx="10058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고객은 아이디와 이름</a:t>
            </a:r>
            <a:r>
              <a:rPr lang="en-US" altLang="ko-KR" dirty="0"/>
              <a:t>,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포인트로 구성된다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아이디는 </a:t>
            </a:r>
            <a:r>
              <a:rPr lang="en-US" altLang="ko-KR" dirty="0"/>
              <a:t>8</a:t>
            </a:r>
            <a:r>
              <a:rPr lang="ko-KR" altLang="en-US" dirty="0"/>
              <a:t>글자이며</a:t>
            </a:r>
            <a:r>
              <a:rPr lang="en-US" altLang="ko-KR" dirty="0"/>
              <a:t>, </a:t>
            </a:r>
            <a:r>
              <a:rPr lang="ko-KR" altLang="en-US" dirty="0"/>
              <a:t>중복된 아이디는 사용할 수 없다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이름은 한글로 최대 </a:t>
            </a:r>
            <a:r>
              <a:rPr lang="en-US" altLang="ko-KR" dirty="0"/>
              <a:t>5</a:t>
            </a:r>
            <a:r>
              <a:rPr lang="ko-KR" altLang="en-US" dirty="0"/>
              <a:t>글자 이며 성별은 남과 여로 저장한다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포인트는 최대 </a:t>
            </a:r>
            <a:r>
              <a:rPr lang="en-US" altLang="ko-KR" dirty="0"/>
              <a:t>9999.99</a:t>
            </a:r>
            <a:r>
              <a:rPr lang="ko-KR" altLang="en-US" dirty="0"/>
              <a:t>까지 저장할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고객은 이벤트에 참여 할 수 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이벤트는 별도의 테이블에 저장한다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이벤트 번호는 숫자</a:t>
            </a:r>
            <a:r>
              <a:rPr lang="en-US" altLang="ko-KR" dirty="0"/>
              <a:t>3</a:t>
            </a:r>
            <a:r>
              <a:rPr lang="ko-KR" altLang="en-US" dirty="0"/>
              <a:t>개의 조합이다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이벤트 번호와 이벤트 이름과 날짜를 저장한다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고객만 이벤트에 참여 가능하고</a:t>
            </a:r>
          </a:p>
          <a:p>
            <a:r>
              <a:rPr lang="ko-KR" altLang="en-US" dirty="0"/>
              <a:t>이벤트는 현재 계획된 이벤트만 신청이 가능하다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37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30200" y="559477"/>
            <a:ext cx="20457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 smtClean="0"/>
              <a:t>시나리오 </a:t>
            </a:r>
            <a:r>
              <a:rPr lang="en-US" altLang="ko-KR" sz="3000" b="1" dirty="0"/>
              <a:t>2</a:t>
            </a:r>
            <a:endParaRPr lang="ko-KR" altLang="en-US" sz="3000" b="1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1126176"/>
            <a:ext cx="4521200" cy="656684"/>
          </a:xfrm>
        </p:spPr>
        <p:txBody>
          <a:bodyPr rtlCol="0">
            <a:normAutofit/>
          </a:bodyPr>
          <a:lstStyle/>
          <a:p>
            <a:r>
              <a:rPr lang="ko-KR" altLang="en-US" sz="2800" b="1" dirty="0" smtClean="0"/>
              <a:t>논리적 설계</a:t>
            </a:r>
            <a:r>
              <a:rPr lang="en-US" altLang="ko-KR" sz="2800" b="1" dirty="0" smtClean="0"/>
              <a:t>(</a:t>
            </a:r>
            <a:r>
              <a:rPr lang="ko-KR" altLang="en-US" sz="2800" b="1" dirty="0" smtClean="0"/>
              <a:t>테이블 명세서</a:t>
            </a:r>
            <a:r>
              <a:rPr lang="en-US" altLang="ko-KR" sz="2800" b="1" dirty="0" smtClean="0"/>
              <a:t>)</a:t>
            </a:r>
            <a:endParaRPr lang="en-US" altLang="ko-KR" sz="2800" b="1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0178008"/>
              </p:ext>
            </p:extLst>
          </p:nvPr>
        </p:nvGraphicFramePr>
        <p:xfrm>
          <a:off x="330200" y="2238329"/>
          <a:ext cx="6604637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8268">
                  <a:extLst>
                    <a:ext uri="{9D8B030D-6E8A-4147-A177-3AD203B41FA5}">
                      <a16:colId xmlns:a16="http://schemas.microsoft.com/office/drawing/2014/main" val="4291950885"/>
                    </a:ext>
                  </a:extLst>
                </a:gridCol>
                <a:gridCol w="1003618">
                  <a:extLst>
                    <a:ext uri="{9D8B030D-6E8A-4147-A177-3AD203B41FA5}">
                      <a16:colId xmlns:a16="http://schemas.microsoft.com/office/drawing/2014/main" val="794865983"/>
                    </a:ext>
                  </a:extLst>
                </a:gridCol>
                <a:gridCol w="1627505">
                  <a:extLst>
                    <a:ext uri="{9D8B030D-6E8A-4147-A177-3AD203B41FA5}">
                      <a16:colId xmlns:a16="http://schemas.microsoft.com/office/drawing/2014/main" val="2439156081"/>
                    </a:ext>
                  </a:extLst>
                </a:gridCol>
                <a:gridCol w="859155">
                  <a:extLst>
                    <a:ext uri="{9D8B030D-6E8A-4147-A177-3AD203B41FA5}">
                      <a16:colId xmlns:a16="http://schemas.microsoft.com/office/drawing/2014/main" val="1433325808"/>
                    </a:ext>
                  </a:extLst>
                </a:gridCol>
                <a:gridCol w="460693">
                  <a:extLst>
                    <a:ext uri="{9D8B030D-6E8A-4147-A177-3AD203B41FA5}">
                      <a16:colId xmlns:a16="http://schemas.microsoft.com/office/drawing/2014/main" val="3159608135"/>
                    </a:ext>
                  </a:extLst>
                </a:gridCol>
                <a:gridCol w="440055">
                  <a:extLst>
                    <a:ext uri="{9D8B030D-6E8A-4147-A177-3AD203B41FA5}">
                      <a16:colId xmlns:a16="http://schemas.microsoft.com/office/drawing/2014/main" val="4185392293"/>
                    </a:ext>
                  </a:extLst>
                </a:gridCol>
                <a:gridCol w="835343">
                  <a:extLst>
                    <a:ext uri="{9D8B030D-6E8A-4147-A177-3AD203B41FA5}">
                      <a16:colId xmlns:a16="http://schemas.microsoft.com/office/drawing/2014/main" val="4530154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테이블 명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EVENT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7553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컬럼 명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컬럼</a:t>
                      </a:r>
                      <a:r>
                        <a:rPr lang="en-US" altLang="ko-KR" sz="1200" dirty="0" smtClean="0"/>
                        <a:t>ID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타입 및 길이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기본 값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PK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FK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제약조건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4085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이벤트 아이디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E_ID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VARCHAR2(10)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Y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6113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이벤트 번호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NO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VARCHAR2(3)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0504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이벤트 이름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NAME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VARCHAR2(20)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7310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이벤트 날짜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DATE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SYSDATE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8248552"/>
                  </a:ext>
                </a:extLst>
              </a:tr>
            </a:tbl>
          </a:graphicData>
        </a:graphic>
      </p:graphicFrame>
      <p:cxnSp>
        <p:nvCxnSpPr>
          <p:cNvPr id="10" name="직선 연결선 9"/>
          <p:cNvCxnSpPr/>
          <p:nvPr/>
        </p:nvCxnSpPr>
        <p:spPr>
          <a:xfrm>
            <a:off x="6947537" y="2882900"/>
            <a:ext cx="123538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7797800" y="5328701"/>
            <a:ext cx="37242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8170226" y="2882900"/>
            <a:ext cx="0" cy="24458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538744"/>
              </p:ext>
            </p:extLst>
          </p:nvPr>
        </p:nvGraphicFramePr>
        <p:xfrm>
          <a:off x="330200" y="4339719"/>
          <a:ext cx="7467600" cy="19779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095">
                  <a:extLst>
                    <a:ext uri="{9D8B030D-6E8A-4147-A177-3AD203B41FA5}">
                      <a16:colId xmlns:a16="http://schemas.microsoft.com/office/drawing/2014/main" val="4291950885"/>
                    </a:ext>
                  </a:extLst>
                </a:gridCol>
                <a:gridCol w="856687">
                  <a:extLst>
                    <a:ext uri="{9D8B030D-6E8A-4147-A177-3AD203B41FA5}">
                      <a16:colId xmlns:a16="http://schemas.microsoft.com/office/drawing/2014/main" val="794865983"/>
                    </a:ext>
                  </a:extLst>
                </a:gridCol>
                <a:gridCol w="1389235">
                  <a:extLst>
                    <a:ext uri="{9D8B030D-6E8A-4147-A177-3AD203B41FA5}">
                      <a16:colId xmlns:a16="http://schemas.microsoft.com/office/drawing/2014/main" val="2439156081"/>
                    </a:ext>
                  </a:extLst>
                </a:gridCol>
                <a:gridCol w="733373">
                  <a:extLst>
                    <a:ext uri="{9D8B030D-6E8A-4147-A177-3AD203B41FA5}">
                      <a16:colId xmlns:a16="http://schemas.microsoft.com/office/drawing/2014/main" val="1433325808"/>
                    </a:ext>
                  </a:extLst>
                </a:gridCol>
                <a:gridCol w="393247">
                  <a:extLst>
                    <a:ext uri="{9D8B030D-6E8A-4147-A177-3AD203B41FA5}">
                      <a16:colId xmlns:a16="http://schemas.microsoft.com/office/drawing/2014/main" val="3159608135"/>
                    </a:ext>
                  </a:extLst>
                </a:gridCol>
                <a:gridCol w="375630">
                  <a:extLst>
                    <a:ext uri="{9D8B030D-6E8A-4147-A177-3AD203B41FA5}">
                      <a16:colId xmlns:a16="http://schemas.microsoft.com/office/drawing/2014/main" val="4185392293"/>
                    </a:ext>
                  </a:extLst>
                </a:gridCol>
                <a:gridCol w="2454333">
                  <a:extLst>
                    <a:ext uri="{9D8B030D-6E8A-4147-A177-3AD203B41FA5}">
                      <a16:colId xmlns:a16="http://schemas.microsoft.com/office/drawing/2014/main" val="453015475"/>
                    </a:ext>
                  </a:extLst>
                </a:gridCol>
              </a:tblGrid>
              <a:tr h="31139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테이블 명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CLIENT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7553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컬럼 명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컬럼</a:t>
                      </a:r>
                      <a:r>
                        <a:rPr lang="en-US" altLang="ko-KR" sz="1200" dirty="0" smtClean="0"/>
                        <a:t>ID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타입 및 길이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기본 값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PK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/>
                        <a:t>FK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/>
                        <a:t>제약조건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4085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아이디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ID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VARCHAR2(8)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Y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9698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이벤트아이디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E_ID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VARCHAR2(10)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Y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6113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이름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NAME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VARCHAR2(10)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0504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성별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GENDER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VARCHAR2(2)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CHECK(GENDER IN(‘</a:t>
                      </a:r>
                      <a:r>
                        <a:rPr lang="ko-KR" altLang="en-US" sz="1200" dirty="0" smtClean="0"/>
                        <a:t>남</a:t>
                      </a:r>
                      <a:r>
                        <a:rPr lang="en-US" altLang="ko-KR" sz="1200" dirty="0" smtClean="0"/>
                        <a:t>’,’</a:t>
                      </a:r>
                      <a:r>
                        <a:rPr lang="ko-KR" altLang="en-US" sz="1200" dirty="0" smtClean="0"/>
                        <a:t>여</a:t>
                      </a:r>
                      <a:r>
                        <a:rPr lang="en-US" altLang="ko-KR" sz="1200" dirty="0" smtClean="0"/>
                        <a:t>‘));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731021"/>
                  </a:ext>
                </a:extLst>
              </a:tr>
              <a:tr h="2949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포인트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POINT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NUMBER(6,2)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82485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5215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30200" y="559477"/>
            <a:ext cx="20457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/>
              <a:t>시나리오 </a:t>
            </a:r>
            <a:r>
              <a:rPr lang="en-US" altLang="ko-KR" sz="3000" b="1" dirty="0"/>
              <a:t>2</a:t>
            </a:r>
            <a:endParaRPr lang="ko-KR" altLang="en-US" sz="3000" b="1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330200" y="1126176"/>
            <a:ext cx="4251618" cy="656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r>
              <a:rPr lang="ko-KR" altLang="en-US" sz="3000" b="1" dirty="0" smtClean="0"/>
              <a:t>물리적 설계</a:t>
            </a:r>
            <a:r>
              <a:rPr lang="en-US" altLang="ko-KR" sz="3000" b="1" dirty="0" smtClean="0"/>
              <a:t>(</a:t>
            </a:r>
            <a:r>
              <a:rPr lang="ko-KR" altLang="en-US" sz="3000" b="1" dirty="0" smtClean="0"/>
              <a:t>테이블 쿼리</a:t>
            </a:r>
            <a:r>
              <a:rPr lang="en-US" altLang="ko-KR" sz="3000" b="1" dirty="0" smtClean="0"/>
              <a:t>)</a:t>
            </a:r>
            <a:endParaRPr lang="ko-KR" altLang="en-US" sz="3000" b="1" dirty="0"/>
          </a:p>
        </p:txBody>
      </p:sp>
      <p:grpSp>
        <p:nvGrpSpPr>
          <p:cNvPr id="10" name="그룹 9"/>
          <p:cNvGrpSpPr/>
          <p:nvPr/>
        </p:nvGrpSpPr>
        <p:grpSpPr>
          <a:xfrm>
            <a:off x="2105318" y="4226494"/>
            <a:ext cx="8185563" cy="1781424"/>
            <a:chOff x="2067218" y="2153718"/>
            <a:chExt cx="8185563" cy="1781424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4300" y="2153718"/>
              <a:ext cx="5058481" cy="1781424"/>
            </a:xfrm>
            <a:prstGeom prst="rect">
              <a:avLst/>
            </a:prstGeom>
          </p:spPr>
        </p:pic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272691FF-CEF8-4290-BD99-E22D09292076}"/>
                </a:ext>
              </a:extLst>
            </p:cNvPr>
            <p:cNvSpPr txBox="1">
              <a:spLocks/>
            </p:cNvSpPr>
            <p:nvPr/>
          </p:nvSpPr>
          <p:spPr>
            <a:xfrm>
              <a:off x="2067218" y="2716088"/>
              <a:ext cx="2514600" cy="6566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lang="en-US" sz="4800" kern="1200" cap="none" spc="0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defRPr>
              </a:lvl1pPr>
            </a:lstStyle>
            <a:p>
              <a:r>
                <a:rPr lang="ko-KR" altLang="en-US" sz="3000" b="1" dirty="0" smtClean="0"/>
                <a:t>고객 테이블</a:t>
              </a:r>
              <a:endParaRPr lang="ko-KR" altLang="en-US" sz="3000" b="1" dirty="0"/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2105318" y="2234354"/>
            <a:ext cx="6873582" cy="1672351"/>
            <a:chOff x="2105318" y="2234354"/>
            <a:chExt cx="6873582" cy="1672351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32400" y="2234354"/>
              <a:ext cx="3746500" cy="1672351"/>
            </a:xfrm>
            <a:prstGeom prst="rect">
              <a:avLst/>
            </a:prstGeom>
          </p:spPr>
        </p:pic>
        <p:sp>
          <p:nvSpPr>
            <p:cNvPr id="13" name="제목 1">
              <a:extLst>
                <a:ext uri="{FF2B5EF4-FFF2-40B4-BE49-F238E27FC236}">
                  <a16:creationId xmlns:a16="http://schemas.microsoft.com/office/drawing/2014/main" id="{272691FF-CEF8-4290-BD99-E22D09292076}"/>
                </a:ext>
              </a:extLst>
            </p:cNvPr>
            <p:cNvSpPr txBox="1">
              <a:spLocks/>
            </p:cNvSpPr>
            <p:nvPr/>
          </p:nvSpPr>
          <p:spPr>
            <a:xfrm>
              <a:off x="2105318" y="2742187"/>
              <a:ext cx="2514600" cy="6566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92500"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lang="en-US" sz="4800" kern="1200" cap="none" spc="0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defRPr>
              </a:lvl1pPr>
            </a:lstStyle>
            <a:p>
              <a:r>
                <a:rPr lang="ko-KR" altLang="en-US" sz="3000" b="1" dirty="0" smtClean="0"/>
                <a:t>이벤트 테이블</a:t>
              </a:r>
              <a:endParaRPr lang="ko-KR" altLang="en-US" sz="3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42992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비누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825_TF78757031.potx" id="{FCFDAA4C-9095-4149-B887-24F0E9693C42}" vid="{F8EC76DB-02DA-4F08-8C49-2BD8794CD08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28D249-1983-451D-8451-059C0BA5C7B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디자인</Template>
  <TotalTime>0</TotalTime>
  <Words>820</Words>
  <Application>Microsoft Office PowerPoint</Application>
  <PresentationFormat>와이드스크린</PresentationFormat>
  <Paragraphs>213</Paragraphs>
  <Slides>14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Calibri</vt:lpstr>
      <vt:lpstr>Century Gothic</vt:lpstr>
      <vt:lpstr>Garamond</vt:lpstr>
      <vt:lpstr>비누</vt:lpstr>
      <vt:lpstr>DB_테이블 설계</vt:lpstr>
      <vt:lpstr>1. 테이블 설계하기</vt:lpstr>
      <vt:lpstr>시나리오 1</vt:lpstr>
      <vt:lpstr>논리적 설계(테이블 명세서)</vt:lpstr>
      <vt:lpstr>PowerPoint 프레젠테이션</vt:lpstr>
      <vt:lpstr>PowerPoint 프레젠테이션</vt:lpstr>
      <vt:lpstr>시나리오 2</vt:lpstr>
      <vt:lpstr>논리적 설계(테이블 명세서)</vt:lpstr>
      <vt:lpstr>PowerPoint 프레젠테이션</vt:lpstr>
      <vt:lpstr>PowerPoint 프레젠테이션</vt:lpstr>
      <vt:lpstr>시나리오 1 &amp; 2</vt:lpstr>
      <vt:lpstr>2. 구축된 데이터 베이스 분석하기 </vt:lpstr>
      <vt:lpstr>문제 2</vt:lpstr>
      <vt:lpstr>문제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2024-08-26T09:22:16Z</dcterms:created>
  <dcterms:modified xsi:type="dcterms:W3CDTF">2024-08-28T00:00:33Z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